
<file path=[Content_Types].xml><?xml version="1.0" encoding="utf-8"?>
<Types xmlns="http://schemas.openxmlformats.org/package/2006/content-types">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89" r:id="rId7"/>
    <p:sldId id="262" r:id="rId8"/>
    <p:sldId id="263" r:id="rId9"/>
    <p:sldId id="264" r:id="rId10"/>
    <p:sldId id="265" r:id="rId11"/>
    <p:sldId id="291" r:id="rId12"/>
    <p:sldId id="292" r:id="rId13"/>
    <p:sldId id="293" r:id="rId14"/>
    <p:sldId id="294" r:id="rId15"/>
    <p:sldId id="295" r:id="rId16"/>
    <p:sldId id="298" r:id="rId17"/>
    <p:sldId id="296" r:id="rId18"/>
    <p:sldId id="297" r:id="rId19"/>
    <p:sldId id="286" r:id="rId20"/>
    <p:sldId id="288" r:id="rId21"/>
    <p:sldId id="280" r:id="rId22"/>
    <p:sldId id="281" r:id="rId23"/>
    <p:sldId id="282" r:id="rId24"/>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9" d="100"/>
          <a:sy n="89" d="100"/>
        </p:scale>
        <p:origin x="46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CO"/>
          </a:p>
        </p:txBody>
      </p:sp>
      <p:sp>
        <p:nvSpPr>
          <p:cNvPr id="4" name="Marcador de fecha 3"/>
          <p:cNvSpPr>
            <a:spLocks noGrp="1"/>
          </p:cNvSpPr>
          <p:nvPr>
            <p:ph type="dt" sz="half" idx="10"/>
          </p:nvPr>
        </p:nvSpPr>
        <p:spPr/>
        <p:txBody>
          <a:bodyPr/>
          <a:lstStyle/>
          <a:p>
            <a:fld id="{B02E3D35-80D9-4D24-AE12-EF05580FC46C}" type="datetimeFigureOut">
              <a:rPr lang="es-CO" smtClean="0"/>
              <a:t>2/03/2022</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068C8189-20F6-40FF-9D77-A1BD5C4D8C71}" type="slidenum">
              <a:rPr lang="es-CO" smtClean="0"/>
              <a:t>‹Nº›</a:t>
            </a:fld>
            <a:endParaRPr lang="es-CO"/>
          </a:p>
        </p:txBody>
      </p:sp>
    </p:spTree>
    <p:extLst>
      <p:ext uri="{BB962C8B-B14F-4D97-AF65-F5344CB8AC3E}">
        <p14:creationId xmlns:p14="http://schemas.microsoft.com/office/powerpoint/2010/main" val="659614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B02E3D35-80D9-4D24-AE12-EF05580FC46C}" type="datetimeFigureOut">
              <a:rPr lang="es-CO" smtClean="0"/>
              <a:t>2/03/2022</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068C8189-20F6-40FF-9D77-A1BD5C4D8C71}" type="slidenum">
              <a:rPr lang="es-CO" smtClean="0"/>
              <a:t>‹Nº›</a:t>
            </a:fld>
            <a:endParaRPr lang="es-CO"/>
          </a:p>
        </p:txBody>
      </p:sp>
    </p:spTree>
    <p:extLst>
      <p:ext uri="{BB962C8B-B14F-4D97-AF65-F5344CB8AC3E}">
        <p14:creationId xmlns:p14="http://schemas.microsoft.com/office/powerpoint/2010/main" val="2689606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B02E3D35-80D9-4D24-AE12-EF05580FC46C}" type="datetimeFigureOut">
              <a:rPr lang="es-CO" smtClean="0"/>
              <a:t>2/03/2022</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068C8189-20F6-40FF-9D77-A1BD5C4D8C71}" type="slidenum">
              <a:rPr lang="es-CO" smtClean="0"/>
              <a:t>‹Nº›</a:t>
            </a:fld>
            <a:endParaRPr lang="es-CO"/>
          </a:p>
        </p:txBody>
      </p:sp>
    </p:spTree>
    <p:extLst>
      <p:ext uri="{BB962C8B-B14F-4D97-AF65-F5344CB8AC3E}">
        <p14:creationId xmlns:p14="http://schemas.microsoft.com/office/powerpoint/2010/main" val="507893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fecha 4"/>
          <p:cNvSpPr>
            <a:spLocks noGrp="1"/>
          </p:cNvSpPr>
          <p:nvPr>
            <p:ph type="dt" sz="half" idx="10"/>
          </p:nvPr>
        </p:nvSpPr>
        <p:spPr/>
        <p:txBody>
          <a:bodyPr/>
          <a:lstStyle/>
          <a:p>
            <a:fld id="{B02E3D35-80D9-4D24-AE12-EF05580FC46C}" type="datetimeFigureOut">
              <a:rPr lang="es-CO" smtClean="0"/>
              <a:t>2/03/2022</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068C8189-20F6-40FF-9D77-A1BD5C4D8C71}" type="slidenum">
              <a:rPr lang="es-CO" smtClean="0"/>
              <a:t>‹Nº›</a:t>
            </a:fld>
            <a:endParaRPr lang="es-CO"/>
          </a:p>
        </p:txBody>
      </p:sp>
    </p:spTree>
    <p:extLst>
      <p:ext uri="{BB962C8B-B14F-4D97-AF65-F5344CB8AC3E}">
        <p14:creationId xmlns:p14="http://schemas.microsoft.com/office/powerpoint/2010/main" val="684106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Marcador de fecha 6"/>
          <p:cNvSpPr>
            <a:spLocks noGrp="1"/>
          </p:cNvSpPr>
          <p:nvPr>
            <p:ph type="dt" sz="half" idx="10"/>
          </p:nvPr>
        </p:nvSpPr>
        <p:spPr/>
        <p:txBody>
          <a:bodyPr/>
          <a:lstStyle/>
          <a:p>
            <a:fld id="{B02E3D35-80D9-4D24-AE12-EF05580FC46C}" type="datetimeFigureOut">
              <a:rPr lang="es-CO" smtClean="0"/>
              <a:t>2/03/2022</a:t>
            </a:fld>
            <a:endParaRPr lang="es-CO"/>
          </a:p>
        </p:txBody>
      </p:sp>
      <p:sp>
        <p:nvSpPr>
          <p:cNvPr id="8" name="Marcador de pie de página 7"/>
          <p:cNvSpPr>
            <a:spLocks noGrp="1"/>
          </p:cNvSpPr>
          <p:nvPr>
            <p:ph type="ftr" sz="quarter" idx="11"/>
          </p:nvPr>
        </p:nvSpPr>
        <p:spPr/>
        <p:txBody>
          <a:bodyPr/>
          <a:lstStyle/>
          <a:p>
            <a:endParaRPr lang="es-CO"/>
          </a:p>
        </p:txBody>
      </p:sp>
      <p:sp>
        <p:nvSpPr>
          <p:cNvPr id="9" name="Marcador de número de diapositiva 8"/>
          <p:cNvSpPr>
            <a:spLocks noGrp="1"/>
          </p:cNvSpPr>
          <p:nvPr>
            <p:ph type="sldNum" sz="quarter" idx="12"/>
          </p:nvPr>
        </p:nvSpPr>
        <p:spPr/>
        <p:txBody>
          <a:bodyPr/>
          <a:lstStyle/>
          <a:p>
            <a:fld id="{068C8189-20F6-40FF-9D77-A1BD5C4D8C71}" type="slidenum">
              <a:rPr lang="es-CO" smtClean="0"/>
              <a:t>‹Nº›</a:t>
            </a:fld>
            <a:endParaRPr lang="es-CO"/>
          </a:p>
        </p:txBody>
      </p:sp>
    </p:spTree>
    <p:extLst>
      <p:ext uri="{BB962C8B-B14F-4D97-AF65-F5344CB8AC3E}">
        <p14:creationId xmlns:p14="http://schemas.microsoft.com/office/powerpoint/2010/main" val="1436659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fecha 2"/>
          <p:cNvSpPr>
            <a:spLocks noGrp="1"/>
          </p:cNvSpPr>
          <p:nvPr>
            <p:ph type="dt" sz="half" idx="10"/>
          </p:nvPr>
        </p:nvSpPr>
        <p:spPr/>
        <p:txBody>
          <a:bodyPr/>
          <a:lstStyle/>
          <a:p>
            <a:fld id="{B02E3D35-80D9-4D24-AE12-EF05580FC46C}" type="datetimeFigureOut">
              <a:rPr lang="es-CO" smtClean="0"/>
              <a:t>2/03/2022</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068C8189-20F6-40FF-9D77-A1BD5C4D8C71}" type="slidenum">
              <a:rPr lang="es-CO" smtClean="0"/>
              <a:t>‹Nº›</a:t>
            </a:fld>
            <a:endParaRPr lang="es-CO"/>
          </a:p>
        </p:txBody>
      </p:sp>
    </p:spTree>
    <p:extLst>
      <p:ext uri="{BB962C8B-B14F-4D97-AF65-F5344CB8AC3E}">
        <p14:creationId xmlns:p14="http://schemas.microsoft.com/office/powerpoint/2010/main" val="4243949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02E3D35-80D9-4D24-AE12-EF05580FC46C}" type="datetimeFigureOut">
              <a:rPr lang="es-CO" smtClean="0"/>
              <a:t>2/03/2022</a:t>
            </a:fld>
            <a:endParaRPr lang="es-CO"/>
          </a:p>
        </p:txBody>
      </p:sp>
      <p:sp>
        <p:nvSpPr>
          <p:cNvPr id="3" name="Marcador de pie de página 2"/>
          <p:cNvSpPr>
            <a:spLocks noGrp="1"/>
          </p:cNvSpPr>
          <p:nvPr>
            <p:ph type="ftr" sz="quarter" idx="11"/>
          </p:nvPr>
        </p:nvSpPr>
        <p:spPr/>
        <p:txBody>
          <a:bodyPr/>
          <a:lstStyle/>
          <a:p>
            <a:endParaRPr lang="es-CO"/>
          </a:p>
        </p:txBody>
      </p:sp>
      <p:sp>
        <p:nvSpPr>
          <p:cNvPr id="4" name="Marcador de número de diapositiva 3"/>
          <p:cNvSpPr>
            <a:spLocks noGrp="1"/>
          </p:cNvSpPr>
          <p:nvPr>
            <p:ph type="sldNum" sz="quarter" idx="12"/>
          </p:nvPr>
        </p:nvSpPr>
        <p:spPr/>
        <p:txBody>
          <a:bodyPr/>
          <a:lstStyle/>
          <a:p>
            <a:fld id="{068C8189-20F6-40FF-9D77-A1BD5C4D8C71}" type="slidenum">
              <a:rPr lang="es-CO" smtClean="0"/>
              <a:t>‹Nº›</a:t>
            </a:fld>
            <a:endParaRPr lang="es-CO"/>
          </a:p>
        </p:txBody>
      </p:sp>
    </p:spTree>
    <p:extLst>
      <p:ext uri="{BB962C8B-B14F-4D97-AF65-F5344CB8AC3E}">
        <p14:creationId xmlns:p14="http://schemas.microsoft.com/office/powerpoint/2010/main" val="3657614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B02E3D35-80D9-4D24-AE12-EF05580FC46C}" type="datetimeFigureOut">
              <a:rPr lang="es-CO" smtClean="0"/>
              <a:t>2/03/2022</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068C8189-20F6-40FF-9D77-A1BD5C4D8C71}" type="slidenum">
              <a:rPr lang="es-CO" smtClean="0"/>
              <a:t>‹Nº›</a:t>
            </a:fld>
            <a:endParaRPr lang="es-CO"/>
          </a:p>
        </p:txBody>
      </p:sp>
    </p:spTree>
    <p:extLst>
      <p:ext uri="{BB962C8B-B14F-4D97-AF65-F5344CB8AC3E}">
        <p14:creationId xmlns:p14="http://schemas.microsoft.com/office/powerpoint/2010/main" val="25863569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B02E3D35-80D9-4D24-AE12-EF05580FC46C}" type="datetimeFigureOut">
              <a:rPr lang="es-CO" smtClean="0"/>
              <a:t>2/03/2022</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068C8189-20F6-40FF-9D77-A1BD5C4D8C71}" type="slidenum">
              <a:rPr lang="es-CO" smtClean="0"/>
              <a:t>‹Nº›</a:t>
            </a:fld>
            <a:endParaRPr lang="es-CO"/>
          </a:p>
        </p:txBody>
      </p:sp>
    </p:spTree>
    <p:extLst>
      <p:ext uri="{BB962C8B-B14F-4D97-AF65-F5344CB8AC3E}">
        <p14:creationId xmlns:p14="http://schemas.microsoft.com/office/powerpoint/2010/main" val="1115492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B02E3D35-80D9-4D24-AE12-EF05580FC46C}" type="datetimeFigureOut">
              <a:rPr lang="es-CO" smtClean="0"/>
              <a:t>2/03/2022</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068C8189-20F6-40FF-9D77-A1BD5C4D8C71}" type="slidenum">
              <a:rPr lang="es-CO" smtClean="0"/>
              <a:t>‹Nº›</a:t>
            </a:fld>
            <a:endParaRPr lang="es-CO"/>
          </a:p>
        </p:txBody>
      </p:sp>
    </p:spTree>
    <p:extLst>
      <p:ext uri="{BB962C8B-B14F-4D97-AF65-F5344CB8AC3E}">
        <p14:creationId xmlns:p14="http://schemas.microsoft.com/office/powerpoint/2010/main" val="4261665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B02E3D35-80D9-4D24-AE12-EF05580FC46C}" type="datetimeFigureOut">
              <a:rPr lang="es-CO" smtClean="0"/>
              <a:t>2/03/2022</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068C8189-20F6-40FF-9D77-A1BD5C4D8C71}" type="slidenum">
              <a:rPr lang="es-CO" smtClean="0"/>
              <a:t>‹Nº›</a:t>
            </a:fld>
            <a:endParaRPr lang="es-CO"/>
          </a:p>
        </p:txBody>
      </p:sp>
    </p:spTree>
    <p:extLst>
      <p:ext uri="{BB962C8B-B14F-4D97-AF65-F5344CB8AC3E}">
        <p14:creationId xmlns:p14="http://schemas.microsoft.com/office/powerpoint/2010/main" val="275804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2E3D35-80D9-4D24-AE12-EF05580FC46C}" type="datetimeFigureOut">
              <a:rPr lang="es-CO" smtClean="0"/>
              <a:t>2/03/2022</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8C8189-20F6-40FF-9D77-A1BD5C4D8C71}" type="slidenum">
              <a:rPr lang="es-CO" smtClean="0"/>
              <a:t>‹Nº›</a:t>
            </a:fld>
            <a:endParaRPr lang="es-CO"/>
          </a:p>
        </p:txBody>
      </p:sp>
    </p:spTree>
    <p:extLst>
      <p:ext uri="{BB962C8B-B14F-4D97-AF65-F5344CB8AC3E}">
        <p14:creationId xmlns:p14="http://schemas.microsoft.com/office/powerpoint/2010/main" val="3760948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w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xml"/><Relationship Id="rId1" Type="http://schemas.openxmlformats.org/officeDocument/2006/relationships/vmlDrawing" Target="../drawings/vmlDrawing2.vml"/><Relationship Id="rId5" Type="http://schemas.openxmlformats.org/officeDocument/2006/relationships/image" Target="../media/image1.jpg"/><Relationship Id="rId4" Type="http://schemas.openxmlformats.org/officeDocument/2006/relationships/image" Target="../media/image6.wmf"/></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1.jpeg"/><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CO" dirty="0"/>
              <a:t>ASAMBLEA ORDINARIA </a:t>
            </a:r>
            <a:r>
              <a:rPr lang="es-CO" dirty="0" smtClean="0"/>
              <a:t>2022</a:t>
            </a:r>
            <a:endParaRPr lang="es-CO" dirty="0"/>
          </a:p>
        </p:txBody>
      </p:sp>
      <p:sp>
        <p:nvSpPr>
          <p:cNvPr id="3" name="Subtítulo 2"/>
          <p:cNvSpPr>
            <a:spLocks noGrp="1"/>
          </p:cNvSpPr>
          <p:nvPr>
            <p:ph type="subTitle" idx="1"/>
          </p:nvPr>
        </p:nvSpPr>
        <p:spPr/>
        <p:txBody>
          <a:bodyPr/>
          <a:lstStyle/>
          <a:p>
            <a:r>
              <a:rPr lang="es-CO" b="1" dirty="0"/>
              <a:t>COLEGIO DE JUECES Y FISCALES DE BOLÍVAR</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9417" y="646113"/>
            <a:ext cx="1823358" cy="1823358"/>
          </a:xfrm>
          <a:prstGeom prst="rect">
            <a:avLst/>
          </a:prstGeom>
        </p:spPr>
      </p:pic>
    </p:spTree>
    <p:extLst>
      <p:ext uri="{BB962C8B-B14F-4D97-AF65-F5344CB8AC3E}">
        <p14:creationId xmlns:p14="http://schemas.microsoft.com/office/powerpoint/2010/main" val="1395475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a:t>PARA TENER EN CUENTA: </a:t>
            </a:r>
          </a:p>
        </p:txBody>
      </p:sp>
      <p:sp>
        <p:nvSpPr>
          <p:cNvPr id="3" name="Marcador de contenido 2"/>
          <p:cNvSpPr>
            <a:spLocks noGrp="1"/>
          </p:cNvSpPr>
          <p:nvPr>
            <p:ph idx="1"/>
          </p:nvPr>
        </p:nvSpPr>
        <p:spPr/>
        <p:txBody>
          <a:bodyPr/>
          <a:lstStyle/>
          <a:p>
            <a:r>
              <a:rPr lang="es-CO" dirty="0"/>
              <a:t>Tener tu micrófono y cámara apagados</a:t>
            </a:r>
          </a:p>
          <a:p>
            <a:r>
              <a:rPr lang="es-CO" dirty="0"/>
              <a:t>Estar atento a las indicaciones de quien preside la asamblea</a:t>
            </a:r>
          </a:p>
          <a:p>
            <a:r>
              <a:rPr lang="es-CO" dirty="0"/>
              <a:t>Llenar el formato de asistencia </a:t>
            </a:r>
          </a:p>
          <a:p>
            <a:r>
              <a:rPr lang="es-CO" dirty="0"/>
              <a:t>Hacer las votaciones a través de los formatos que se irán enviando</a:t>
            </a:r>
          </a:p>
        </p:txBody>
      </p:sp>
      <p:pic>
        <p:nvPicPr>
          <p:cNvPr id="4" name="Marcador de contenido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8381" y="217884"/>
            <a:ext cx="1620044" cy="1620044"/>
          </a:xfrm>
          <a:prstGeom prst="rect">
            <a:avLst/>
          </a:prstGeom>
        </p:spPr>
      </p:pic>
    </p:spTree>
    <p:extLst>
      <p:ext uri="{BB962C8B-B14F-4D97-AF65-F5344CB8AC3E}">
        <p14:creationId xmlns:p14="http://schemas.microsoft.com/office/powerpoint/2010/main" val="3255530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b="1" dirty="0"/>
              <a:t>ORDEN DEL DÍA</a:t>
            </a:r>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18381" y="217884"/>
            <a:ext cx="1620044" cy="1620044"/>
          </a:xfrm>
        </p:spPr>
      </p:pic>
      <p:sp>
        <p:nvSpPr>
          <p:cNvPr id="5" name="CuadroTexto 4"/>
          <p:cNvSpPr txBox="1"/>
          <p:nvPr/>
        </p:nvSpPr>
        <p:spPr>
          <a:xfrm>
            <a:off x="1454331" y="2229394"/>
            <a:ext cx="10328366" cy="4524315"/>
          </a:xfrm>
          <a:prstGeom prst="rect">
            <a:avLst/>
          </a:prstGeom>
          <a:noFill/>
        </p:spPr>
        <p:txBody>
          <a:bodyPr wrap="square" rtlCol="0">
            <a:spAutoFit/>
          </a:bodyPr>
          <a:lstStyle/>
          <a:p>
            <a:pPr marL="342900" indent="-342900" algn="just">
              <a:buAutoNum type="arabicPeriod"/>
            </a:pPr>
            <a:r>
              <a:rPr lang="es-CO" sz="3200" dirty="0"/>
              <a:t>VERIFICACIÓN DE QUÓRUM</a:t>
            </a:r>
          </a:p>
          <a:p>
            <a:pPr marL="342900" indent="-342900" algn="just">
              <a:buAutoNum type="arabicPeriod"/>
            </a:pPr>
            <a:r>
              <a:rPr lang="es-CO" sz="3200" dirty="0"/>
              <a:t>ELECCIÓN DE PRESIDENTE – SECRETARIO DE LA ASAMBLEA</a:t>
            </a:r>
          </a:p>
          <a:p>
            <a:pPr marL="342900" indent="-342900" algn="just">
              <a:buAutoNum type="arabicPeriod"/>
            </a:pPr>
            <a:r>
              <a:rPr lang="es-CO" sz="3200" dirty="0"/>
              <a:t>INFORME DE ACTIVIDADES </a:t>
            </a:r>
            <a:r>
              <a:rPr lang="es-CO" sz="3200" dirty="0" smtClean="0"/>
              <a:t>2021 </a:t>
            </a:r>
            <a:r>
              <a:rPr lang="es-CO" sz="3200" dirty="0"/>
              <a:t>- PRESIDENTA</a:t>
            </a:r>
          </a:p>
          <a:p>
            <a:pPr marL="342900" indent="-342900" algn="just">
              <a:buAutoNum type="arabicPeriod"/>
            </a:pPr>
            <a:r>
              <a:rPr lang="es-CO" sz="3200" dirty="0"/>
              <a:t>INFORME FINANCIERO (TESORERO – CONTADOR)</a:t>
            </a:r>
          </a:p>
          <a:p>
            <a:pPr marL="342900" indent="-342900" algn="just">
              <a:buAutoNum type="arabicPeriod"/>
            </a:pPr>
            <a:r>
              <a:rPr lang="es-CO" sz="3200" dirty="0"/>
              <a:t>PRESENTACIÓN Y APROBACIÓN DEL PRESUPUESTO </a:t>
            </a:r>
            <a:r>
              <a:rPr lang="es-CO" sz="3200" dirty="0" smtClean="0"/>
              <a:t>2022</a:t>
            </a:r>
            <a:endParaRPr lang="es-CO" sz="3200" dirty="0"/>
          </a:p>
          <a:p>
            <a:pPr marL="342900" indent="-342900" algn="just">
              <a:buAutoNum type="arabicPeriod"/>
            </a:pPr>
            <a:r>
              <a:rPr lang="es-CO" sz="3200" dirty="0"/>
              <a:t>ELECCIÓN </a:t>
            </a:r>
            <a:r>
              <a:rPr lang="es-CO" sz="3200" dirty="0" smtClean="0"/>
              <a:t> </a:t>
            </a:r>
            <a:r>
              <a:rPr lang="es-CO" sz="3200" dirty="0" smtClean="0"/>
              <a:t>DE CONTADOR</a:t>
            </a:r>
            <a:endParaRPr lang="es-CO" sz="3200" dirty="0"/>
          </a:p>
          <a:p>
            <a:pPr marL="342900" indent="-342900" algn="just">
              <a:buAutoNum type="arabicPeriod"/>
            </a:pPr>
            <a:r>
              <a:rPr lang="es-CO" sz="3200" dirty="0"/>
              <a:t>PROPOSICIONES Y </a:t>
            </a:r>
            <a:r>
              <a:rPr lang="es-CO" sz="3200" dirty="0" smtClean="0"/>
              <a:t>VARIOS</a:t>
            </a:r>
          </a:p>
          <a:p>
            <a:pPr marL="342900" indent="-342900" algn="just">
              <a:buAutoNum type="arabicPeriod"/>
            </a:pPr>
            <a:r>
              <a:rPr lang="es-CO" sz="3200" dirty="0" smtClean="0"/>
              <a:t>RIFA PARA MUJERES</a:t>
            </a:r>
          </a:p>
          <a:p>
            <a:pPr marL="342900" indent="-342900" algn="just">
              <a:buAutoNum type="arabicPeriod"/>
            </a:pPr>
            <a:r>
              <a:rPr lang="es-CO" sz="3200" dirty="0" smtClean="0"/>
              <a:t>RIFA PARA HOMBRES</a:t>
            </a:r>
            <a:endParaRPr lang="es-CO" sz="3200" dirty="0"/>
          </a:p>
        </p:txBody>
      </p:sp>
    </p:spTree>
    <p:extLst>
      <p:ext uri="{BB962C8B-B14F-4D97-AF65-F5344CB8AC3E}">
        <p14:creationId xmlns:p14="http://schemas.microsoft.com/office/powerpoint/2010/main" val="2902579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a:t>1. VERIFICACIÓN DE QUÓRUM</a:t>
            </a:r>
          </a:p>
        </p:txBody>
      </p:sp>
      <p:sp>
        <p:nvSpPr>
          <p:cNvPr id="3" name="Marcador de contenido 2"/>
          <p:cNvSpPr>
            <a:spLocks noGrp="1"/>
          </p:cNvSpPr>
          <p:nvPr>
            <p:ph idx="1"/>
          </p:nvPr>
        </p:nvSpPr>
        <p:spPr>
          <a:ln>
            <a:solidFill>
              <a:schemeClr val="accent1"/>
            </a:solidFill>
          </a:ln>
        </p:spPr>
        <p:txBody>
          <a:bodyPr>
            <a:normAutofit/>
          </a:bodyPr>
          <a:lstStyle/>
          <a:p>
            <a:pPr algn="just"/>
            <a:r>
              <a:rPr lang="es-CO" sz="2600" dirty="0" smtClean="0"/>
              <a:t>DILIGENCIAR </a:t>
            </a:r>
            <a:r>
              <a:rPr lang="es-CO" sz="2600" dirty="0"/>
              <a:t>EL </a:t>
            </a:r>
            <a:r>
              <a:rPr lang="es-CO" sz="2600" dirty="0" smtClean="0"/>
              <a:t>FORMATO. https://forms.office.com/r/csw54qgKEh </a:t>
            </a:r>
            <a:r>
              <a:rPr lang="es-CO" sz="2600" dirty="0"/>
              <a:t>(UBICADO </a:t>
            </a:r>
            <a:r>
              <a:rPr lang="es-CO" sz="2600" dirty="0" smtClean="0"/>
              <a:t>EN LA PARTE INFERIOR DE </a:t>
            </a:r>
            <a:r>
              <a:rPr lang="es-CO" sz="2600" dirty="0"/>
              <a:t>LA PANTALLA)</a:t>
            </a:r>
          </a:p>
          <a:p>
            <a:endParaRPr lang="es-CO" sz="3200" dirty="0"/>
          </a:p>
          <a:p>
            <a:pPr marL="0" indent="0">
              <a:buNone/>
            </a:pPr>
            <a:endParaRPr lang="es-CO" sz="3200" dirty="0"/>
          </a:p>
          <a:p>
            <a:pPr marL="0" indent="0">
              <a:buNone/>
            </a:pPr>
            <a:endParaRPr lang="es-CO" sz="3200" dirty="0"/>
          </a:p>
          <a:p>
            <a:pPr marL="0" indent="0" algn="ctr">
              <a:buNone/>
            </a:pPr>
            <a:r>
              <a:rPr lang="es-CO" sz="3200" dirty="0"/>
              <a:t>ES INDISPENSABLE PARA QUE ESTÉS REGISTRADO EN LA ASAMBLEA</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756" y="200297"/>
            <a:ext cx="1739288" cy="1739288"/>
          </a:xfrm>
          <a:prstGeom prst="rect">
            <a:avLst/>
          </a:prstGeom>
        </p:spPr>
      </p:pic>
      <p:cxnSp>
        <p:nvCxnSpPr>
          <p:cNvPr id="12" name="Conector recto 11"/>
          <p:cNvCxnSpPr/>
          <p:nvPr/>
        </p:nvCxnSpPr>
        <p:spPr>
          <a:xfrm>
            <a:off x="2211977" y="3579223"/>
            <a:ext cx="3370217" cy="422071"/>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4504" y="2820545"/>
            <a:ext cx="5325428" cy="1517355"/>
          </a:xfrm>
          <a:prstGeom prst="rect">
            <a:avLst/>
          </a:prstGeom>
        </p:spPr>
      </p:pic>
      <p:sp>
        <p:nvSpPr>
          <p:cNvPr id="7" name="Elipse 6"/>
          <p:cNvSpPr/>
          <p:nvPr/>
        </p:nvSpPr>
        <p:spPr>
          <a:xfrm>
            <a:off x="5095443" y="3048911"/>
            <a:ext cx="724618" cy="7413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4166621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b="1" dirty="0"/>
              <a:t>2. ELECCIÓN DE PRESIDENTE </a:t>
            </a:r>
            <a:br>
              <a:rPr lang="es-CO" b="1" dirty="0"/>
            </a:br>
            <a:r>
              <a:rPr lang="es-CO" b="1" dirty="0"/>
              <a:t>- SECRETARIO DE LA ASAMBLEA</a:t>
            </a:r>
          </a:p>
        </p:txBody>
      </p:sp>
      <p:sp>
        <p:nvSpPr>
          <p:cNvPr id="3" name="Marcador de contenido 2"/>
          <p:cNvSpPr>
            <a:spLocks noGrp="1"/>
          </p:cNvSpPr>
          <p:nvPr>
            <p:ph idx="1"/>
          </p:nvPr>
        </p:nvSpPr>
        <p:spPr>
          <a:ln>
            <a:solidFill>
              <a:schemeClr val="accent6">
                <a:lumMod val="75000"/>
              </a:schemeClr>
            </a:solidFill>
          </a:ln>
        </p:spPr>
        <p:txBody>
          <a:bodyPr/>
          <a:lstStyle/>
          <a:p>
            <a:pPr algn="just"/>
            <a:r>
              <a:rPr lang="es-CO" dirty="0"/>
              <a:t>FUNCIÓN DEL PRESIDENTE       Dirigir la asamblea, desarrolla el orden del día, verifica quórum, otorga el uso de la palabra para las intervenciones.</a:t>
            </a:r>
          </a:p>
          <a:p>
            <a:pPr algn="just"/>
            <a:r>
              <a:rPr lang="es-CO" dirty="0"/>
              <a:t>FUNCIÓN DEL SECRETARIO         Tomar nota de todo lo que acontece en la asamblea y realizar el acta, funciones que establezca el presidente.</a:t>
            </a:r>
          </a:p>
          <a:p>
            <a:pPr algn="just"/>
            <a:r>
              <a:rPr lang="es-CO" dirty="0"/>
              <a:t>SE PUEDEN POSTULAR EN ESTE MOMENTO, A TRAVÉS DEL CHAT DE LA REUNIÓN.</a:t>
            </a:r>
          </a:p>
          <a:p>
            <a:pPr algn="just"/>
            <a:r>
              <a:rPr lang="es-CO" dirty="0"/>
              <a:t>VOTACIÓN – </a:t>
            </a:r>
            <a:r>
              <a:rPr lang="es-CO" dirty="0" smtClean="0"/>
              <a:t>ANOTAR EL NOMBRE DE PRESIDENTE Y SECRETARIO DE SU ELECCIÓN EN EL CHAT.</a:t>
            </a:r>
            <a:endParaRPr lang="es-CO" dirty="0"/>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374128"/>
            <a:ext cx="1325563" cy="1325563"/>
          </a:xfrm>
          <a:prstGeom prst="rect">
            <a:avLst/>
          </a:prstGeom>
        </p:spPr>
      </p:pic>
      <p:sp>
        <p:nvSpPr>
          <p:cNvPr id="8" name="Flecha derecha 7"/>
          <p:cNvSpPr/>
          <p:nvPr/>
        </p:nvSpPr>
        <p:spPr>
          <a:xfrm>
            <a:off x="5146766" y="2002971"/>
            <a:ext cx="296091" cy="217715"/>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CO"/>
          </a:p>
        </p:txBody>
      </p:sp>
      <p:sp>
        <p:nvSpPr>
          <p:cNvPr id="9" name="Flecha derecha 8"/>
          <p:cNvSpPr/>
          <p:nvPr/>
        </p:nvSpPr>
        <p:spPr>
          <a:xfrm>
            <a:off x="5225143" y="3248297"/>
            <a:ext cx="435428" cy="269966"/>
          </a:xfrm>
          <a:prstGeom prst="rightArrow">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6849950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smtClean="0"/>
              <a:t>3. INFORME DE ACTIVIDADES 2021</a:t>
            </a:r>
            <a:endParaRPr lang="es-CO" dirty="0"/>
          </a:p>
        </p:txBody>
      </p:sp>
      <p:sp>
        <p:nvSpPr>
          <p:cNvPr id="3" name="Marcador de contenido 2"/>
          <p:cNvSpPr>
            <a:spLocks noGrp="1"/>
          </p:cNvSpPr>
          <p:nvPr>
            <p:ph idx="1"/>
          </p:nvPr>
        </p:nvSpPr>
        <p:spPr/>
        <p:txBody>
          <a:bodyPr>
            <a:normAutofit/>
          </a:bodyPr>
          <a:lstStyle/>
          <a:p>
            <a:pPr algn="just"/>
            <a:r>
              <a:rPr lang="es-CO" sz="3600" dirty="0" smtClean="0"/>
              <a:t>COMO PRESIDENTA DEL COLEGIO DE JUECES Y FISCALES DE BOLÍVAR, FUI REELEGIDA PRESIDENTA DE LA FEDERACIÓN NACIONAL DE COLEGIOS DE JUECES Y FISCALES, LO QUE PERMITIÓ LA REALIZACIÓN DE CONVENIOS CON DIFERENTES EMPRESAS E INSTITUCIONES PARA BENEFICIO DE LOS COLEGIADOS</a:t>
            </a:r>
            <a:endParaRPr lang="es-CO" sz="3600" dirty="0"/>
          </a:p>
        </p:txBody>
      </p:sp>
      <p:pic>
        <p:nvPicPr>
          <p:cNvPr id="4" name="Marcador de contenido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8574" y="365125"/>
            <a:ext cx="1323975" cy="1323975"/>
          </a:xfrm>
          <a:prstGeom prst="rect">
            <a:avLst/>
          </a:prstGeom>
        </p:spPr>
      </p:pic>
    </p:spTree>
    <p:extLst>
      <p:ext uri="{BB962C8B-B14F-4D97-AF65-F5344CB8AC3E}">
        <p14:creationId xmlns:p14="http://schemas.microsoft.com/office/powerpoint/2010/main" val="460174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t>             INFORME DE ACTIVIDADES </a:t>
            </a:r>
            <a:r>
              <a:rPr lang="es-CO" dirty="0" smtClean="0"/>
              <a:t>2021</a:t>
            </a:r>
            <a:endParaRPr lang="es-CO" dirty="0"/>
          </a:p>
        </p:txBody>
      </p:sp>
      <p:sp>
        <p:nvSpPr>
          <p:cNvPr id="3" name="Marcador de contenido 2"/>
          <p:cNvSpPr>
            <a:spLocks noGrp="1"/>
          </p:cNvSpPr>
          <p:nvPr>
            <p:ph idx="1"/>
          </p:nvPr>
        </p:nvSpPr>
        <p:spPr/>
        <p:txBody>
          <a:bodyPr/>
          <a:lstStyle/>
          <a:p>
            <a:pPr algn="ctr"/>
            <a:r>
              <a:rPr lang="es-ES" dirty="0" smtClean="0">
                <a:latin typeface="Baskerville Old Face" panose="02020602080505020303" pitchFamily="18" charset="0"/>
              </a:rPr>
              <a:t>INVITACION JORNADA ACTUALIZACION TRIBUTARIA</a:t>
            </a:r>
          </a:p>
          <a:p>
            <a:pPr algn="ctr"/>
            <a:r>
              <a:rPr lang="es-ES" dirty="0" smtClean="0">
                <a:latin typeface="Baskerville Old Face" panose="02020602080505020303" pitchFamily="18" charset="0"/>
              </a:rPr>
              <a:t>2021</a:t>
            </a:r>
          </a:p>
          <a:p>
            <a:endParaRPr lang="es-CO" dirty="0"/>
          </a:p>
        </p:txBody>
      </p:sp>
      <p:pic>
        <p:nvPicPr>
          <p:cNvPr id="4" name="Marcador de contenido 3"/>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448574" y="365125"/>
            <a:ext cx="1323975" cy="1323975"/>
          </a:xfrm>
        </p:spPr>
      </p:pic>
      <p:graphicFrame>
        <p:nvGraphicFramePr>
          <p:cNvPr id="6" name="Objeto 5"/>
          <p:cNvGraphicFramePr>
            <a:graphicFrameLocks noChangeAspect="1"/>
          </p:cNvGraphicFramePr>
          <p:nvPr>
            <p:extLst>
              <p:ext uri="{D42A27DB-BD31-4B8C-83A1-F6EECF244321}">
                <p14:modId xmlns:p14="http://schemas.microsoft.com/office/powerpoint/2010/main" val="3486474572"/>
              </p:ext>
            </p:extLst>
          </p:nvPr>
        </p:nvGraphicFramePr>
        <p:xfrm>
          <a:off x="1981205" y="2794957"/>
          <a:ext cx="3929921" cy="3820001"/>
        </p:xfrm>
        <a:graphic>
          <a:graphicData uri="http://schemas.openxmlformats.org/presentationml/2006/ole">
            <mc:AlternateContent xmlns:mc="http://schemas.openxmlformats.org/markup-compatibility/2006">
              <mc:Choice xmlns:v="urn:schemas-microsoft-com:vml" Requires="v">
                <p:oleObj spid="_x0000_s1050" name="Imagen de mapa de bits" r:id="rId4" imgW="2600280" imgH="3362400" progId="Paint.Picture">
                  <p:embed/>
                </p:oleObj>
              </mc:Choice>
              <mc:Fallback>
                <p:oleObj name="Imagen de mapa de bits" r:id="rId4" imgW="2600280" imgH="3362400" progId="Paint.Picture">
                  <p:embed/>
                  <p:pic>
                    <p:nvPicPr>
                      <p:cNvPr id="9" name="Objeto 8"/>
                      <p:cNvPicPr/>
                      <p:nvPr/>
                    </p:nvPicPr>
                    <p:blipFill>
                      <a:blip r:embed="rId5"/>
                      <a:stretch>
                        <a:fillRect/>
                      </a:stretch>
                    </p:blipFill>
                    <p:spPr>
                      <a:xfrm>
                        <a:off x="1981205" y="2794957"/>
                        <a:ext cx="3929921" cy="3820001"/>
                      </a:xfrm>
                      <a:prstGeom prst="rect">
                        <a:avLst/>
                      </a:prstGeom>
                    </p:spPr>
                  </p:pic>
                </p:oleObj>
              </mc:Fallback>
            </mc:AlternateContent>
          </a:graphicData>
        </a:graphic>
      </p:graphicFrame>
      <p:sp>
        <p:nvSpPr>
          <p:cNvPr id="9" name="Rectángulo 8"/>
          <p:cNvSpPr/>
          <p:nvPr/>
        </p:nvSpPr>
        <p:spPr>
          <a:xfrm>
            <a:off x="5808453" y="3291972"/>
            <a:ext cx="6096000" cy="981423"/>
          </a:xfrm>
          <a:prstGeom prst="rect">
            <a:avLst/>
          </a:prstGeom>
        </p:spPr>
        <p:txBody>
          <a:bodyPr>
            <a:spAutoFit/>
          </a:bodyPr>
          <a:lstStyle/>
          <a:p>
            <a:pPr algn="just">
              <a:lnSpc>
                <a:spcPct val="107000"/>
              </a:lnSpc>
              <a:spcAft>
                <a:spcPts val="800"/>
              </a:spcAft>
            </a:pPr>
            <a:r>
              <a:rPr lang="es-CO" i="1" dirty="0">
                <a:latin typeface="Calibri" panose="020F0502020204030204" pitchFamily="34" charset="0"/>
                <a:ea typeface="Calibri" panose="020F0502020204030204" pitchFamily="34" charset="0"/>
                <a:cs typeface="Times New Roman" panose="02020603050405020304" pitchFamily="18" charset="0"/>
              </a:rPr>
              <a:t>El día 24 de febrero de 2021 se participó de la </a:t>
            </a:r>
            <a:r>
              <a:rPr lang="es-CO" b="1" i="1" dirty="0">
                <a:latin typeface="Calibri" panose="020F0502020204030204" pitchFamily="34" charset="0"/>
                <a:ea typeface="Calibri" panose="020F0502020204030204" pitchFamily="34" charset="0"/>
                <a:cs typeface="Times New Roman" panose="02020603050405020304" pitchFamily="18" charset="0"/>
              </a:rPr>
              <a:t>“Jornadas de Actualización Tributaria 2021”, </a:t>
            </a:r>
            <a:r>
              <a:rPr lang="es-CO" i="1" dirty="0">
                <a:latin typeface="Calibri" panose="020F0502020204030204" pitchFamily="34" charset="0"/>
                <a:ea typeface="Calibri" panose="020F0502020204030204" pitchFamily="34" charset="0"/>
                <a:cs typeface="Times New Roman" panose="02020603050405020304" pitchFamily="18" charset="0"/>
              </a:rPr>
              <a:t>por parte de la Dirección  Seccional de Impuestos de Cartagena.</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411887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t>          INFORME DE ACTIVIDADES </a:t>
            </a:r>
            <a:r>
              <a:rPr lang="es-CO" dirty="0" smtClean="0"/>
              <a:t>2021</a:t>
            </a:r>
            <a:endParaRPr lang="es-CO" dirty="0"/>
          </a:p>
        </p:txBody>
      </p:sp>
      <p:pic>
        <p:nvPicPr>
          <p:cNvPr id="4" name="Marcador de contenido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353683" y="100342"/>
            <a:ext cx="1725283" cy="1725283"/>
          </a:xfrm>
        </p:spPr>
      </p:pic>
      <p:sp>
        <p:nvSpPr>
          <p:cNvPr id="6" name="Marcador de contenido 5"/>
          <p:cNvSpPr>
            <a:spLocks noGrp="1"/>
          </p:cNvSpPr>
          <p:nvPr>
            <p:ph sz="half" idx="2"/>
          </p:nvPr>
        </p:nvSpPr>
        <p:spPr/>
        <p:txBody>
          <a:bodyPr>
            <a:normAutofit lnSpcReduction="10000"/>
          </a:bodyPr>
          <a:lstStyle/>
          <a:p>
            <a:pPr algn="just"/>
            <a:r>
              <a:rPr lang="es-CO" dirty="0"/>
              <a:t>El Colegio de Jueces y Fiscales de Bolívar en convenio con el Colegio Lujan, </a:t>
            </a:r>
            <a:r>
              <a:rPr lang="es-CO" dirty="0" smtClean="0"/>
              <a:t>para la preparación de los colegiados al examen de la Convocatoria 27.</a:t>
            </a:r>
          </a:p>
          <a:p>
            <a:pPr marL="0" indent="0" algn="just">
              <a:buNone/>
            </a:pPr>
            <a:r>
              <a:rPr lang="es-CO" dirty="0" smtClean="0"/>
              <a:t>De manera gratuita, se dictaron </a:t>
            </a:r>
            <a:r>
              <a:rPr lang="es-CO" dirty="0"/>
              <a:t>los cursos Compresión lectora y Aptitud matemática, se llevaron a cabo los días  6 y 13 de marzo de 2020, en un horario de 8:00 a 12:00 </a:t>
            </a:r>
            <a:r>
              <a:rPr lang="es-CO" dirty="0" err="1"/>
              <a:t>a.m</a:t>
            </a:r>
            <a:r>
              <a:rPr lang="es-CO" dirty="0"/>
              <a:t>, clases virtuales</a:t>
            </a:r>
            <a:r>
              <a:rPr lang="es-CO" i="1" dirty="0"/>
              <a:t>.</a:t>
            </a:r>
            <a:endParaRPr lang="es-CO" dirty="0"/>
          </a:p>
          <a:p>
            <a:endParaRPr lang="es-CO" dirty="0"/>
          </a:p>
        </p:txBody>
      </p:sp>
      <p:pic>
        <p:nvPicPr>
          <p:cNvPr id="7" name="Marcador de contenido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5056" y="2242868"/>
            <a:ext cx="5178766" cy="3666226"/>
          </a:xfrm>
          <a:prstGeom prst="rect">
            <a:avLst/>
          </a:prstGeom>
        </p:spPr>
      </p:pic>
    </p:spTree>
    <p:extLst>
      <p:ext uri="{BB962C8B-B14F-4D97-AF65-F5344CB8AC3E}">
        <p14:creationId xmlns:p14="http://schemas.microsoft.com/office/powerpoint/2010/main" val="18488363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CO" dirty="0"/>
              <a:t>            INFORME DE ACTIVIDADES </a:t>
            </a:r>
            <a:r>
              <a:rPr lang="es-CO" dirty="0" smtClean="0"/>
              <a:t>2021</a:t>
            </a:r>
            <a:endParaRPr lang="es-CO" dirty="0"/>
          </a:p>
        </p:txBody>
      </p:sp>
      <p:pic>
        <p:nvPicPr>
          <p:cNvPr id="7" name="Marcador de contenido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365125"/>
            <a:ext cx="1323703" cy="1323703"/>
          </a:xfrm>
          <a:prstGeom prst="rect">
            <a:avLst/>
          </a:prstGeom>
        </p:spPr>
      </p:pic>
      <p:sp>
        <p:nvSpPr>
          <p:cNvPr id="2" name="Marcador de contenido 1"/>
          <p:cNvSpPr>
            <a:spLocks noGrp="1"/>
          </p:cNvSpPr>
          <p:nvPr>
            <p:ph sz="half" idx="1"/>
          </p:nvPr>
        </p:nvSpPr>
        <p:spPr/>
        <p:txBody>
          <a:bodyPr>
            <a:normAutofit fontScale="92500" lnSpcReduction="20000"/>
          </a:bodyPr>
          <a:lstStyle/>
          <a:p>
            <a:pPr algn="just"/>
            <a:r>
              <a:rPr lang="es-CO" dirty="0"/>
              <a:t>El día 9 de marzo se </a:t>
            </a:r>
            <a:r>
              <a:rPr lang="es-CO" dirty="0" smtClean="0"/>
              <a:t>organizó el </a:t>
            </a:r>
            <a:r>
              <a:rPr lang="es-CO" dirty="0"/>
              <a:t>Foro virtual “DERECHO A LA SALUD Y LA ACTIVIDAD JUDICIAL”, en el cual se hizo un debate respecto a la vacunación para el SARC COV 2 -19, contó con la participación de los doctores LUIS ALEXANDER MOSCOSO – Viceministro de Salud pública y Prestación de Servicios, GALO VIANA MUÑOZ – Gerente General de Mutual Ser EPS - JORGE ALBERTO TORO – Director Ejecutivo de las IPS de Colombia – MARGARITA MARQUEZ DE </a:t>
            </a:r>
            <a:r>
              <a:rPr lang="es-CO" dirty="0" smtClean="0"/>
              <a:t>VIVERO. </a:t>
            </a:r>
            <a:endParaRPr lang="es-CO" dirty="0"/>
          </a:p>
          <a:p>
            <a:pPr algn="just"/>
            <a:endParaRPr lang="es-CO" dirty="0"/>
          </a:p>
          <a:p>
            <a:endParaRPr lang="es-CO" dirty="0"/>
          </a:p>
        </p:txBody>
      </p:sp>
      <p:pic>
        <p:nvPicPr>
          <p:cNvPr id="9" name="Marcador de contenido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8274235" y="1949570"/>
            <a:ext cx="2344881" cy="4227393"/>
          </a:xfrm>
        </p:spPr>
      </p:pic>
    </p:spTree>
    <p:extLst>
      <p:ext uri="{BB962C8B-B14F-4D97-AF65-F5344CB8AC3E}">
        <p14:creationId xmlns:p14="http://schemas.microsoft.com/office/powerpoint/2010/main" val="132015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pPr algn="ctr"/>
            <a:r>
              <a:rPr lang="es-CO" dirty="0" smtClean="0"/>
              <a:t>INFORME DE ACTIVIDADES 2021</a:t>
            </a:r>
            <a:endParaRPr lang="es-CO" dirty="0"/>
          </a:p>
        </p:txBody>
      </p:sp>
      <p:sp>
        <p:nvSpPr>
          <p:cNvPr id="7" name="Marcador de contenido 6"/>
          <p:cNvSpPr>
            <a:spLocks noGrp="1"/>
          </p:cNvSpPr>
          <p:nvPr>
            <p:ph sz="half" idx="2"/>
          </p:nvPr>
        </p:nvSpPr>
        <p:spPr/>
        <p:txBody>
          <a:bodyPr>
            <a:normAutofit lnSpcReduction="10000"/>
          </a:bodyPr>
          <a:lstStyle/>
          <a:p>
            <a:pPr algn="just"/>
            <a:r>
              <a:rPr lang="es-CO" dirty="0"/>
              <a:t>Los días 25 y 26 de mayo de 2021, se participó del Foro Virtual “LA REFORMA A LA LEY ESTATUTARIA DE LA ADMINISTRACION DE JUSTICIA”, </a:t>
            </a:r>
            <a:r>
              <a:rPr lang="es-CO" dirty="0" smtClean="0"/>
              <a:t>Con </a:t>
            </a:r>
            <a:r>
              <a:rPr lang="es-CO" dirty="0"/>
              <a:t>el Objetivo de Conocer las perspectivas desde las cuales se viene analizando el proyecto de reforma a la Ley Estatutaria de la administración de justicia, que cursa en el Congreso de la República. </a:t>
            </a:r>
          </a:p>
          <a:p>
            <a:endParaRPr lang="es-CO" dirty="0"/>
          </a:p>
        </p:txBody>
      </p:sp>
      <p:graphicFrame>
        <p:nvGraphicFramePr>
          <p:cNvPr id="12" name="Marcador de contenido 11"/>
          <p:cNvGraphicFramePr>
            <a:graphicFrameLocks noGrp="1" noChangeAspect="1"/>
          </p:cNvGraphicFramePr>
          <p:nvPr>
            <p:ph sz="half" idx="1"/>
            <p:extLst>
              <p:ext uri="{D42A27DB-BD31-4B8C-83A1-F6EECF244321}">
                <p14:modId xmlns:p14="http://schemas.microsoft.com/office/powerpoint/2010/main" val="1676865519"/>
              </p:ext>
            </p:extLst>
          </p:nvPr>
        </p:nvGraphicFramePr>
        <p:xfrm>
          <a:off x="2053577" y="1825625"/>
          <a:ext cx="2750845" cy="4351338"/>
        </p:xfrm>
        <a:graphic>
          <a:graphicData uri="http://schemas.openxmlformats.org/presentationml/2006/ole">
            <mc:AlternateContent xmlns:mc="http://schemas.openxmlformats.org/markup-compatibility/2006">
              <mc:Choice xmlns:v="urn:schemas-microsoft-com:vml" Requires="v">
                <p:oleObj spid="_x0000_s2066" name="Imagen de mapa de bits" r:id="rId3" imgW="3666960" imgH="5800680" progId="Paint.Picture">
                  <p:embed/>
                </p:oleObj>
              </mc:Choice>
              <mc:Fallback>
                <p:oleObj name="Imagen de mapa de bits" r:id="rId3" imgW="3666960" imgH="5800680" progId="Paint.Picture">
                  <p:embed/>
                  <p:pic>
                    <p:nvPicPr>
                      <p:cNvPr id="4" name="Objeto 3"/>
                      <p:cNvPicPr/>
                      <p:nvPr/>
                    </p:nvPicPr>
                    <p:blipFill>
                      <a:blip r:embed="rId4"/>
                      <a:stretch>
                        <a:fillRect/>
                      </a:stretch>
                    </p:blipFill>
                    <p:spPr>
                      <a:xfrm>
                        <a:off x="2053577" y="1825625"/>
                        <a:ext cx="2750845" cy="4351338"/>
                      </a:xfrm>
                      <a:prstGeom prst="rect">
                        <a:avLst/>
                      </a:prstGeom>
                    </p:spPr>
                  </p:pic>
                </p:oleObj>
              </mc:Fallback>
            </mc:AlternateContent>
          </a:graphicData>
        </a:graphic>
      </p:graphicFrame>
      <p:pic>
        <p:nvPicPr>
          <p:cNvPr id="13" name="Marcador de contenido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8200" y="365125"/>
            <a:ext cx="1323703" cy="1323703"/>
          </a:xfrm>
          <a:prstGeom prst="rect">
            <a:avLst/>
          </a:prstGeom>
        </p:spPr>
      </p:pic>
    </p:spTree>
    <p:extLst>
      <p:ext uri="{BB962C8B-B14F-4D97-AF65-F5344CB8AC3E}">
        <p14:creationId xmlns:p14="http://schemas.microsoft.com/office/powerpoint/2010/main" val="3686483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smtClean="0"/>
              <a:t>                 INFORME DE ACTIVIDADES 2021</a:t>
            </a:r>
            <a:endParaRPr lang="es-CO" dirty="0"/>
          </a:p>
        </p:txBody>
      </p:sp>
      <p:sp>
        <p:nvSpPr>
          <p:cNvPr id="3" name="Marcador de contenido 2"/>
          <p:cNvSpPr>
            <a:spLocks noGrp="1"/>
          </p:cNvSpPr>
          <p:nvPr>
            <p:ph sz="half" idx="1"/>
          </p:nvPr>
        </p:nvSpPr>
        <p:spPr/>
        <p:txBody>
          <a:bodyPr>
            <a:normAutofit/>
          </a:bodyPr>
          <a:lstStyle/>
          <a:p>
            <a:pPr algn="just"/>
            <a:r>
              <a:rPr lang="es-CO" dirty="0"/>
              <a:t>29 de mayo se participó del Foro de </a:t>
            </a:r>
            <a:r>
              <a:rPr lang="es-CO" b="1" dirty="0"/>
              <a:t>“Socialización del proyecto de Reforma a la Justicia”.</a:t>
            </a:r>
            <a:endParaRPr lang="es-CO" dirty="0"/>
          </a:p>
          <a:p>
            <a:pPr marL="0" indent="0" algn="just">
              <a:buNone/>
            </a:pPr>
            <a:endParaRPr lang="es-CO" dirty="0"/>
          </a:p>
          <a:p>
            <a:pPr algn="just"/>
            <a:r>
              <a:rPr lang="es-CO" dirty="0"/>
              <a:t>El 7 de junio se participó del Foro “</a:t>
            </a:r>
            <a:r>
              <a:rPr lang="es-CO" b="1" dirty="0"/>
              <a:t>Verdades y Peligros de la Reforma a la Justicia</a:t>
            </a:r>
            <a:r>
              <a:rPr lang="es-CO" dirty="0"/>
              <a:t>”, con la participación de los Senadores de la Comisión Primera del Senado.</a:t>
            </a:r>
          </a:p>
          <a:p>
            <a:pPr marL="0" indent="0">
              <a:buNone/>
            </a:pPr>
            <a:endParaRPr lang="es-CO" dirty="0"/>
          </a:p>
          <a:p>
            <a:endParaRPr lang="es-CO" dirty="0"/>
          </a:p>
          <a:p>
            <a:endParaRPr lang="es-CO" dirty="0"/>
          </a:p>
        </p:txBody>
      </p:sp>
      <p:sp>
        <p:nvSpPr>
          <p:cNvPr id="4" name="Marcador de contenido 3"/>
          <p:cNvSpPr>
            <a:spLocks noGrp="1"/>
          </p:cNvSpPr>
          <p:nvPr>
            <p:ph sz="half" idx="2"/>
          </p:nvPr>
        </p:nvSpPr>
        <p:spPr/>
        <p:txBody>
          <a:bodyPr>
            <a:normAutofit/>
          </a:bodyPr>
          <a:lstStyle/>
          <a:p>
            <a:r>
              <a:rPr lang="es-CO" dirty="0" smtClean="0"/>
              <a:t>El 24 de junio se realizó la Mesa de Trabajo en Línea, </a:t>
            </a:r>
            <a:r>
              <a:rPr lang="es-CO" b="1" dirty="0" smtClean="0"/>
              <a:t>“Proyecto de Reforma al Código Procesal del Trabajo y de la Seguridad Social</a:t>
            </a:r>
            <a:r>
              <a:rPr lang="es-CO" dirty="0" smtClean="0"/>
              <a:t>”. Donde participaron los Distritos Judiciales de Barranquilla, Cartagena y Santa Marta, con el apoyo del Colegio de Jueces y Fiscales de Bolívar.</a:t>
            </a:r>
          </a:p>
          <a:p>
            <a:endParaRPr lang="es-CO" dirty="0"/>
          </a:p>
        </p:txBody>
      </p:sp>
      <p:pic>
        <p:nvPicPr>
          <p:cNvPr id="5" name="Marcador de contenido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365125"/>
            <a:ext cx="1323703" cy="1323703"/>
          </a:xfrm>
          <a:prstGeom prst="rect">
            <a:avLst/>
          </a:prstGeom>
        </p:spPr>
      </p:pic>
    </p:spTree>
    <p:extLst>
      <p:ext uri="{BB962C8B-B14F-4D97-AF65-F5344CB8AC3E}">
        <p14:creationId xmlns:p14="http://schemas.microsoft.com/office/powerpoint/2010/main" val="2531145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smtClean="0"/>
              <a:t>              </a:t>
            </a:r>
            <a:r>
              <a:rPr lang="es-CO" dirty="0" smtClean="0"/>
              <a:t>INFORME DE ACTIVIDADES 2021</a:t>
            </a:r>
            <a:endParaRPr lang="es-CO" dirty="0"/>
          </a:p>
        </p:txBody>
      </p:sp>
      <p:sp>
        <p:nvSpPr>
          <p:cNvPr id="3" name="Marcador de contenido 2"/>
          <p:cNvSpPr>
            <a:spLocks noGrp="1"/>
          </p:cNvSpPr>
          <p:nvPr>
            <p:ph sz="half" idx="1"/>
          </p:nvPr>
        </p:nvSpPr>
        <p:spPr/>
        <p:txBody>
          <a:bodyPr>
            <a:normAutofit fontScale="92500" lnSpcReduction="20000"/>
          </a:bodyPr>
          <a:lstStyle/>
          <a:p>
            <a:pPr algn="just"/>
            <a:r>
              <a:rPr lang="es-CO" dirty="0"/>
              <a:t>El 8 de julio se realizó  la Tertulia </a:t>
            </a:r>
            <a:r>
              <a:rPr lang="es-CO" b="1" dirty="0"/>
              <a:t>“Hablemos del Decreto 806 de 2020, para la Especialidad del Trabajo”</a:t>
            </a:r>
            <a:r>
              <a:rPr lang="es-CO" dirty="0"/>
              <a:t>. Realizado por la Sala Laboral del Tribunal Superior del Distrito Judicial de Cartagena. Con el apoyo del Colegio de Jueces y Fiscales de Bolívar.</a:t>
            </a:r>
          </a:p>
          <a:p>
            <a:pPr algn="just"/>
            <a:endParaRPr lang="es-CO" dirty="0"/>
          </a:p>
          <a:p>
            <a:pPr algn="just"/>
            <a:r>
              <a:rPr lang="es-CO" dirty="0"/>
              <a:t>El 13 de julio se participó de la conferencia </a:t>
            </a:r>
            <a:r>
              <a:rPr lang="es-CO" b="1" dirty="0"/>
              <a:t>“Principio de Congruencia”</a:t>
            </a:r>
            <a:r>
              <a:rPr lang="es-CO" dirty="0"/>
              <a:t> en un horario de 6:00 a 7:30 pm a través de la plataforma TEAMS.</a:t>
            </a:r>
          </a:p>
          <a:p>
            <a:endParaRPr lang="es-CO" dirty="0"/>
          </a:p>
          <a:p>
            <a:endParaRPr lang="es-CO" dirty="0"/>
          </a:p>
        </p:txBody>
      </p:sp>
      <p:sp>
        <p:nvSpPr>
          <p:cNvPr id="4" name="Marcador de contenido 3"/>
          <p:cNvSpPr>
            <a:spLocks noGrp="1"/>
          </p:cNvSpPr>
          <p:nvPr>
            <p:ph sz="half" idx="2"/>
          </p:nvPr>
        </p:nvSpPr>
        <p:spPr/>
        <p:txBody>
          <a:bodyPr>
            <a:normAutofit fontScale="92500" lnSpcReduction="20000"/>
          </a:bodyPr>
          <a:lstStyle/>
          <a:p>
            <a:pPr algn="just"/>
            <a:r>
              <a:rPr lang="es-CO" dirty="0" smtClean="0"/>
              <a:t>El día 21 de julio se participó de la Capacitación </a:t>
            </a:r>
            <a:r>
              <a:rPr lang="es-CO" b="1" dirty="0" smtClean="0"/>
              <a:t>“Responsabilidad Disciplinaria de los Servidores Judiciales”.</a:t>
            </a:r>
            <a:endParaRPr lang="es-CO" dirty="0" smtClean="0"/>
          </a:p>
          <a:p>
            <a:pPr marL="0" indent="0" algn="just">
              <a:buNone/>
            </a:pPr>
            <a:endParaRPr lang="es-CO" dirty="0" smtClean="0"/>
          </a:p>
          <a:p>
            <a:pPr algn="just"/>
            <a:r>
              <a:rPr lang="es-CO" dirty="0" smtClean="0"/>
              <a:t>Se participó de </a:t>
            </a:r>
            <a:r>
              <a:rPr lang="es-CO" b="1" dirty="0" smtClean="0"/>
              <a:t>Actualización en Constitucional</a:t>
            </a:r>
            <a:r>
              <a:rPr lang="es-CO" dirty="0" smtClean="0"/>
              <a:t>, capacitación virtual que servirá de preparación para la convocatoria No. 027. Fecha: 26 de agosto de 2021</a:t>
            </a:r>
          </a:p>
          <a:p>
            <a:endParaRPr lang="es-CO" dirty="0"/>
          </a:p>
        </p:txBody>
      </p:sp>
      <p:pic>
        <p:nvPicPr>
          <p:cNvPr id="5" name="Marcador de contenido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365125"/>
            <a:ext cx="1323703" cy="1323703"/>
          </a:xfrm>
          <a:prstGeom prst="rect">
            <a:avLst/>
          </a:prstGeom>
        </p:spPr>
      </p:pic>
    </p:spTree>
    <p:extLst>
      <p:ext uri="{BB962C8B-B14F-4D97-AF65-F5344CB8AC3E}">
        <p14:creationId xmlns:p14="http://schemas.microsoft.com/office/powerpoint/2010/main" val="3838123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smtClean="0"/>
              <a:t>            INFORME DE ACTIVIDADES 2021</a:t>
            </a:r>
            <a:endParaRPr lang="es-CO" dirty="0"/>
          </a:p>
        </p:txBody>
      </p:sp>
      <p:sp>
        <p:nvSpPr>
          <p:cNvPr id="3" name="Marcador de contenido 2"/>
          <p:cNvSpPr>
            <a:spLocks noGrp="1"/>
          </p:cNvSpPr>
          <p:nvPr>
            <p:ph sz="half" idx="1"/>
          </p:nvPr>
        </p:nvSpPr>
        <p:spPr/>
        <p:txBody>
          <a:bodyPr>
            <a:normAutofit fontScale="92500" lnSpcReduction="20000"/>
          </a:bodyPr>
          <a:lstStyle/>
          <a:p>
            <a:pPr algn="just"/>
            <a:r>
              <a:rPr lang="es-CO" dirty="0"/>
              <a:t>Se participó del Taller práctico </a:t>
            </a:r>
            <a:r>
              <a:rPr lang="es-CO" b="1" dirty="0"/>
              <a:t>“Pautas Para el Examen del Domingo 29 sobre "Estructura de Textos y Filosofía del Derecho"</a:t>
            </a:r>
            <a:r>
              <a:rPr lang="es-CO" dirty="0"/>
              <a:t>, se llevó a cabo el día sábado 28 de agosto de 2021 de 8:00am a 12:00 m.</a:t>
            </a:r>
          </a:p>
          <a:p>
            <a:pPr algn="just"/>
            <a:endParaRPr lang="es-CO" dirty="0"/>
          </a:p>
          <a:p>
            <a:pPr algn="just"/>
            <a:r>
              <a:rPr lang="es-CO" dirty="0"/>
              <a:t>Se participó del </a:t>
            </a:r>
            <a:r>
              <a:rPr lang="es-CO" b="1" dirty="0"/>
              <a:t>“Congreso Internacional de Derecho Empresarial Contable y de los Negocios”. </a:t>
            </a:r>
            <a:r>
              <a:rPr lang="es-CO" dirty="0"/>
              <a:t>Fecha: 2 y 3 de septiembre de 2021.</a:t>
            </a:r>
          </a:p>
          <a:p>
            <a:pPr marL="0" indent="0">
              <a:buNone/>
            </a:pPr>
            <a:endParaRPr lang="es-CO" dirty="0"/>
          </a:p>
          <a:p>
            <a:endParaRPr lang="es-CO" dirty="0"/>
          </a:p>
        </p:txBody>
      </p:sp>
      <p:sp>
        <p:nvSpPr>
          <p:cNvPr id="4" name="Marcador de contenido 3"/>
          <p:cNvSpPr>
            <a:spLocks noGrp="1"/>
          </p:cNvSpPr>
          <p:nvPr>
            <p:ph sz="half" idx="2"/>
          </p:nvPr>
        </p:nvSpPr>
        <p:spPr/>
        <p:txBody>
          <a:bodyPr>
            <a:normAutofit fontScale="92500" lnSpcReduction="20000"/>
          </a:bodyPr>
          <a:lstStyle/>
          <a:p>
            <a:pPr algn="just"/>
            <a:r>
              <a:rPr lang="es-CO" dirty="0" smtClean="0"/>
              <a:t>El día 13 de Septiembre se participó en la Conferencia Virtual </a:t>
            </a:r>
            <a:r>
              <a:rPr lang="es-CO" b="1" dirty="0" smtClean="0"/>
              <a:t>“ASPECTOS PRÁCTICOS EN LA APLICACIÓN DEL ARTÍCULO 2 DEL DECRETO 806 DE 2020: USO DE LAS TECNOLOGÍAS DE LA INFORMACIÓN Y LAS COMUNICACIONES”.</a:t>
            </a:r>
            <a:endParaRPr lang="es-CO" dirty="0" smtClean="0"/>
          </a:p>
          <a:p>
            <a:endParaRPr lang="es-CO" dirty="0"/>
          </a:p>
        </p:txBody>
      </p:sp>
      <p:pic>
        <p:nvPicPr>
          <p:cNvPr id="5" name="Marcador de contenido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365125"/>
            <a:ext cx="1323703" cy="1323703"/>
          </a:xfrm>
          <a:prstGeom prst="rect">
            <a:avLst/>
          </a:prstGeom>
        </p:spPr>
      </p:pic>
    </p:spTree>
    <p:extLst>
      <p:ext uri="{BB962C8B-B14F-4D97-AF65-F5344CB8AC3E}">
        <p14:creationId xmlns:p14="http://schemas.microsoft.com/office/powerpoint/2010/main" val="1897946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smtClean="0"/>
              <a:t>                INFORME DE ACTIVIDADES 2021</a:t>
            </a:r>
            <a:endParaRPr lang="es-CO" dirty="0"/>
          </a:p>
        </p:txBody>
      </p:sp>
      <p:sp>
        <p:nvSpPr>
          <p:cNvPr id="3" name="Marcador de contenido 2"/>
          <p:cNvSpPr>
            <a:spLocks noGrp="1"/>
          </p:cNvSpPr>
          <p:nvPr>
            <p:ph sz="half" idx="1"/>
          </p:nvPr>
        </p:nvSpPr>
        <p:spPr/>
        <p:txBody>
          <a:bodyPr>
            <a:normAutofit fontScale="92500" lnSpcReduction="10000"/>
          </a:bodyPr>
          <a:lstStyle/>
          <a:p>
            <a:pPr algn="just"/>
            <a:r>
              <a:rPr lang="es-CO" dirty="0"/>
              <a:t>El día 15 de octubre se realizó el Primer Simposio Virtual de Jueces y Fiscales, por parte de la Federación Nacional en convenio con </a:t>
            </a:r>
            <a:r>
              <a:rPr lang="es-CO" dirty="0" err="1"/>
              <a:t>Legis</a:t>
            </a:r>
            <a:r>
              <a:rPr lang="es-CO" dirty="0"/>
              <a:t>. Con la temática “</a:t>
            </a:r>
            <a:r>
              <a:rPr lang="es-CO" b="1" dirty="0"/>
              <a:t>Transformación Digital de la Justicia”.</a:t>
            </a:r>
            <a:endParaRPr lang="es-CO" dirty="0"/>
          </a:p>
          <a:p>
            <a:pPr algn="just"/>
            <a:r>
              <a:rPr lang="es-CO" dirty="0"/>
              <a:t>Nuestra Colegiatura participó activamente del  Simposio, se realizó la Jornada académica de 8:00 a.m. A 12:30 p.m., y una Jornada Social de 2:00 A 6:00 p.m. donde se realizaron muchas rifas</a:t>
            </a:r>
            <a:r>
              <a:rPr lang="es-CO" i="1" dirty="0"/>
              <a:t>.</a:t>
            </a:r>
            <a:endParaRPr lang="es-CO" dirty="0"/>
          </a:p>
          <a:p>
            <a:pPr algn="just"/>
            <a:endParaRPr lang="es-CO" dirty="0"/>
          </a:p>
        </p:txBody>
      </p:sp>
      <p:pic>
        <p:nvPicPr>
          <p:cNvPr id="5" name="Marcador de contenido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365125"/>
            <a:ext cx="1323703" cy="1323703"/>
          </a:xfrm>
          <a:prstGeom prst="rect">
            <a:avLst/>
          </a:prstGeom>
        </p:spPr>
      </p:pic>
      <p:pic>
        <p:nvPicPr>
          <p:cNvPr id="6" name="Marcador de contenido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041402" y="1825625"/>
            <a:ext cx="3443195" cy="4351338"/>
          </a:xfrm>
        </p:spPr>
      </p:pic>
    </p:spTree>
    <p:extLst>
      <p:ext uri="{BB962C8B-B14F-4D97-AF65-F5344CB8AC3E}">
        <p14:creationId xmlns:p14="http://schemas.microsoft.com/office/powerpoint/2010/main" val="555479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smtClean="0"/>
              <a:t>            </a:t>
            </a:r>
            <a:r>
              <a:rPr lang="es-CO" dirty="0" smtClean="0"/>
              <a:t>INFORME DE ACTIVIDADES 2021</a:t>
            </a:r>
            <a:endParaRPr lang="es-CO" dirty="0"/>
          </a:p>
        </p:txBody>
      </p:sp>
      <p:sp>
        <p:nvSpPr>
          <p:cNvPr id="3" name="Marcador de contenido 2"/>
          <p:cNvSpPr>
            <a:spLocks noGrp="1"/>
          </p:cNvSpPr>
          <p:nvPr>
            <p:ph sz="half" idx="1"/>
          </p:nvPr>
        </p:nvSpPr>
        <p:spPr/>
        <p:txBody>
          <a:bodyPr/>
          <a:lstStyle/>
          <a:p>
            <a:pPr algn="just"/>
            <a:r>
              <a:rPr lang="es-CO" dirty="0" smtClean="0"/>
              <a:t>Octubre 29 se realizó el Cuarto Encuentro de los Jueces Penales del Distrito Judicial de Cartagena, realizado por la Sala Penal del Tribunal Superior del Distrito Judicial de Cartagena, con el  apoyo del  Colegio de Jueces y Fiscales de Bolívar.</a:t>
            </a:r>
          </a:p>
          <a:p>
            <a:pPr algn="just"/>
            <a:endParaRPr lang="es-CO" dirty="0"/>
          </a:p>
        </p:txBody>
      </p:sp>
      <p:pic>
        <p:nvPicPr>
          <p:cNvPr id="6" name="Marcador de contenido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172200" y="1890496"/>
            <a:ext cx="5181600" cy="3496975"/>
          </a:xfrm>
        </p:spPr>
      </p:pic>
      <p:pic>
        <p:nvPicPr>
          <p:cNvPr id="5" name="Marcador de contenido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365125"/>
            <a:ext cx="1323703" cy="1323703"/>
          </a:xfrm>
          <a:prstGeom prst="rect">
            <a:avLst/>
          </a:prstGeom>
        </p:spPr>
      </p:pic>
    </p:spTree>
    <p:extLst>
      <p:ext uri="{BB962C8B-B14F-4D97-AF65-F5344CB8AC3E}">
        <p14:creationId xmlns:p14="http://schemas.microsoft.com/office/powerpoint/2010/main" val="11257155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smtClean="0"/>
              <a:t>                INFORME DE ACTIVIDADES 2021</a:t>
            </a:r>
            <a:endParaRPr lang="es-CO" dirty="0"/>
          </a:p>
        </p:txBody>
      </p:sp>
      <p:sp>
        <p:nvSpPr>
          <p:cNvPr id="3" name="Marcador de contenido 2"/>
          <p:cNvSpPr>
            <a:spLocks noGrp="1"/>
          </p:cNvSpPr>
          <p:nvPr>
            <p:ph sz="half" idx="1"/>
          </p:nvPr>
        </p:nvSpPr>
        <p:spPr/>
        <p:txBody>
          <a:bodyPr>
            <a:normAutofit/>
          </a:bodyPr>
          <a:lstStyle/>
          <a:p>
            <a:pPr algn="just"/>
            <a:r>
              <a:rPr lang="es-CO" sz="3200" dirty="0" smtClean="0"/>
              <a:t>En aras de tener representación en el COPASST, se promovió la candidatura del doctor JUAN MANUEL PADILLA, miembro de la Junta Directiva del Colegio y se logró a nivel nacional una excelente votación.</a:t>
            </a:r>
            <a:endParaRPr lang="es-CO" sz="3200" dirty="0"/>
          </a:p>
        </p:txBody>
      </p:sp>
      <p:pic>
        <p:nvPicPr>
          <p:cNvPr id="6" name="Marcador de contenido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7503731" y="1825625"/>
            <a:ext cx="2859787" cy="3951348"/>
          </a:xfrm>
        </p:spPr>
      </p:pic>
      <p:pic>
        <p:nvPicPr>
          <p:cNvPr id="5" name="Marcador de contenido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365125"/>
            <a:ext cx="1323703" cy="1323703"/>
          </a:xfrm>
          <a:prstGeom prst="rect">
            <a:avLst/>
          </a:prstGeom>
        </p:spPr>
      </p:pic>
    </p:spTree>
    <p:extLst>
      <p:ext uri="{BB962C8B-B14F-4D97-AF65-F5344CB8AC3E}">
        <p14:creationId xmlns:p14="http://schemas.microsoft.com/office/powerpoint/2010/main" val="13542886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smtClean="0"/>
              <a:t> </a:t>
            </a:r>
            <a:r>
              <a:rPr lang="es-CO" dirty="0" smtClean="0"/>
              <a:t>INFO  </a:t>
            </a:r>
            <a:r>
              <a:rPr lang="es-CO" dirty="0" smtClean="0"/>
              <a:t>INFO</a:t>
            </a:r>
            <a:r>
              <a:rPr lang="es-CO" dirty="0" smtClean="0"/>
              <a:t>RME DE ACTIVIDADES 2021</a:t>
            </a:r>
            <a:endParaRPr lang="es-CO" dirty="0"/>
          </a:p>
        </p:txBody>
      </p:sp>
      <p:sp>
        <p:nvSpPr>
          <p:cNvPr id="3" name="Marcador de contenido 2"/>
          <p:cNvSpPr>
            <a:spLocks noGrp="1"/>
          </p:cNvSpPr>
          <p:nvPr>
            <p:ph sz="half" idx="1"/>
          </p:nvPr>
        </p:nvSpPr>
        <p:spPr/>
        <p:txBody>
          <a:bodyPr>
            <a:normAutofit lnSpcReduction="10000"/>
          </a:bodyPr>
          <a:lstStyle/>
          <a:p>
            <a:pPr algn="just"/>
            <a:r>
              <a:rPr lang="es-CO" dirty="0"/>
              <a:t>Se participó del “</a:t>
            </a:r>
            <a:r>
              <a:rPr lang="es-CO" b="1" dirty="0"/>
              <a:t>Congreso Internacional Delincuencia Organizada y Lavado de Activos”, </a:t>
            </a:r>
            <a:r>
              <a:rPr lang="es-CO" dirty="0"/>
              <a:t>se llevó a cabo los días 22, 23 y 24 de noviembre de 2021, realizada por la Universidad del Sinú, sede Cartagena.</a:t>
            </a:r>
          </a:p>
          <a:p>
            <a:endParaRPr lang="es-CO" dirty="0"/>
          </a:p>
        </p:txBody>
      </p:sp>
      <p:sp>
        <p:nvSpPr>
          <p:cNvPr id="4" name="Marcador de contenido 3"/>
          <p:cNvSpPr>
            <a:spLocks noGrp="1"/>
          </p:cNvSpPr>
          <p:nvPr>
            <p:ph sz="half" idx="2"/>
          </p:nvPr>
        </p:nvSpPr>
        <p:spPr/>
        <p:txBody>
          <a:bodyPr>
            <a:normAutofit lnSpcReduction="10000"/>
          </a:bodyPr>
          <a:lstStyle/>
          <a:p>
            <a:pPr algn="just"/>
            <a:r>
              <a:rPr lang="es-CO" dirty="0"/>
              <a:t>Semanalmente se enviaba los Colegiados (as), la invitación del El Consejo Superior de la Judicatura, a través de la Escuela Judicial “Rodrigo Lara Bonilla”, centro de formación de la Rama Judicial, para participar de las actividades académicas on-line, las conferencias virtuales que eran transmitidas a través de la plataforma colaborativa TEAMS de Office 365.</a:t>
            </a:r>
          </a:p>
          <a:p>
            <a:endParaRPr lang="es-CO" dirty="0"/>
          </a:p>
        </p:txBody>
      </p:sp>
      <p:pic>
        <p:nvPicPr>
          <p:cNvPr id="5" name="Marcador de contenido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365125"/>
            <a:ext cx="1323703" cy="1323703"/>
          </a:xfrm>
          <a:prstGeom prst="rect">
            <a:avLst/>
          </a:prstGeom>
        </p:spPr>
      </p:pic>
    </p:spTree>
    <p:extLst>
      <p:ext uri="{BB962C8B-B14F-4D97-AF65-F5344CB8AC3E}">
        <p14:creationId xmlns:p14="http://schemas.microsoft.com/office/powerpoint/2010/main" val="1710146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smtClean="0"/>
              <a:t> </a:t>
            </a:r>
            <a:r>
              <a:rPr lang="es-CO" dirty="0" smtClean="0"/>
              <a:t>INFO   INFORME DE ACTIVIDADES 2021</a:t>
            </a:r>
            <a:endParaRPr lang="es-CO" dirty="0"/>
          </a:p>
        </p:txBody>
      </p:sp>
      <p:sp>
        <p:nvSpPr>
          <p:cNvPr id="3" name="Marcador de contenido 2"/>
          <p:cNvSpPr>
            <a:spLocks noGrp="1"/>
          </p:cNvSpPr>
          <p:nvPr>
            <p:ph sz="half" idx="1"/>
          </p:nvPr>
        </p:nvSpPr>
        <p:spPr/>
        <p:txBody>
          <a:bodyPr/>
          <a:lstStyle/>
          <a:p>
            <a:pPr algn="just"/>
            <a:r>
              <a:rPr lang="es-CO" dirty="0"/>
              <a:t>El 3 de diciembre se realiza el Cuarto Encuentro de la Espacialidad Laboral, con la temática </a:t>
            </a:r>
            <a:r>
              <a:rPr lang="es-CO" b="1" dirty="0"/>
              <a:t>“LAS CIEN REGLAS DE BRASILIA”. </a:t>
            </a:r>
            <a:r>
              <a:rPr lang="es-CO" dirty="0"/>
              <a:t>En el  horario de 8:30 am A 12:00 M, a través de la plataforma zoom. Con el apoyo del Colegio de Jueces y Fiscales de Bolívar.</a:t>
            </a:r>
          </a:p>
          <a:p>
            <a:endParaRPr lang="es-CO" dirty="0"/>
          </a:p>
          <a:p>
            <a:endParaRPr lang="es-CO" dirty="0"/>
          </a:p>
        </p:txBody>
      </p:sp>
      <p:pic>
        <p:nvPicPr>
          <p:cNvPr id="5" name="Marcador de contenido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365125"/>
            <a:ext cx="1323703" cy="1323703"/>
          </a:xfrm>
          <a:prstGeom prst="rect">
            <a:avLst/>
          </a:prstGeom>
        </p:spPr>
      </p:pic>
      <p:pic>
        <p:nvPicPr>
          <p:cNvPr id="8" name="Marcador de contenido 3"/>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7863871" y="1825625"/>
            <a:ext cx="2549197" cy="3606291"/>
          </a:xfrm>
        </p:spPr>
      </p:pic>
    </p:spTree>
    <p:extLst>
      <p:ext uri="{BB962C8B-B14F-4D97-AF65-F5344CB8AC3E}">
        <p14:creationId xmlns:p14="http://schemas.microsoft.com/office/powerpoint/2010/main" val="25189288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smtClean="0"/>
              <a:t>           FIESTA DE FIN DE AÑO</a:t>
            </a:r>
            <a:endParaRPr lang="es-CO" dirty="0"/>
          </a:p>
        </p:txBody>
      </p:sp>
      <p:pic>
        <p:nvPicPr>
          <p:cNvPr id="5" name="Marcador de contenido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rot="5400000">
            <a:off x="1253143" y="2369921"/>
            <a:ext cx="4351713" cy="3262745"/>
          </a:xfrm>
        </p:spPr>
      </p:pic>
      <p:pic>
        <p:nvPicPr>
          <p:cNvPr id="4" name="Marcador de contenido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365125"/>
            <a:ext cx="1323703" cy="1323703"/>
          </a:xfrm>
          <a:prstGeom prst="rect">
            <a:avLst/>
          </a:prstGeom>
        </p:spPr>
      </p:pic>
      <p:pic>
        <p:nvPicPr>
          <p:cNvPr id="10" name="Marcador de contenido 4"/>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rot="5400000">
            <a:off x="6837383" y="1166991"/>
            <a:ext cx="3945638" cy="5262529"/>
          </a:xfrm>
        </p:spPr>
      </p:pic>
    </p:spTree>
    <p:extLst>
      <p:ext uri="{BB962C8B-B14F-4D97-AF65-F5344CB8AC3E}">
        <p14:creationId xmlns:p14="http://schemas.microsoft.com/office/powerpoint/2010/main" val="32930594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smtClean="0"/>
              <a:t>            FIESTA DE FIN DE AÑO</a:t>
            </a:r>
            <a:endParaRPr lang="es-CO" dirty="0"/>
          </a:p>
        </p:txBody>
      </p:sp>
      <p:pic>
        <p:nvPicPr>
          <p:cNvPr id="5" name="Marcador de contenido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261449" y="1254274"/>
            <a:ext cx="7092351" cy="5319264"/>
          </a:xfrm>
        </p:spPr>
      </p:pic>
      <p:pic>
        <p:nvPicPr>
          <p:cNvPr id="4" name="Marcador de contenido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365125"/>
            <a:ext cx="1323703" cy="1323703"/>
          </a:xfrm>
          <a:prstGeom prst="rect">
            <a:avLst/>
          </a:prstGeom>
        </p:spPr>
      </p:pic>
    </p:spTree>
    <p:extLst>
      <p:ext uri="{BB962C8B-B14F-4D97-AF65-F5344CB8AC3E}">
        <p14:creationId xmlns:p14="http://schemas.microsoft.com/office/powerpoint/2010/main" val="16489873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t>            INFORME DE ACTIVIDADES </a:t>
            </a:r>
            <a:r>
              <a:rPr lang="es-CO" dirty="0" smtClean="0"/>
              <a:t>202</a:t>
            </a:r>
            <a:endParaRPr lang="es-CO" dirty="0"/>
          </a:p>
        </p:txBody>
      </p:sp>
      <p:sp>
        <p:nvSpPr>
          <p:cNvPr id="3" name="Marcador de contenido 2"/>
          <p:cNvSpPr>
            <a:spLocks noGrp="1"/>
          </p:cNvSpPr>
          <p:nvPr>
            <p:ph idx="1"/>
          </p:nvPr>
        </p:nvSpPr>
        <p:spPr/>
        <p:txBody>
          <a:bodyPr/>
          <a:lstStyle/>
          <a:p>
            <a:pPr algn="just"/>
            <a:r>
              <a:rPr lang="es-CO" sz="3200" dirty="0">
                <a:latin typeface="Arial" panose="020B0604020202020204" pitchFamily="34" charset="0"/>
                <a:cs typeface="Arial" panose="020B0604020202020204" pitchFamily="34" charset="0"/>
              </a:rPr>
              <a:t>Continua vigente el convenio con COLSANITAS MEDICINA PREPAGADA, UNIVERSIDAD LIBRE, UNIVERSIAS DEL SINU Y EL TECNOLOGICO COMFENALCO.</a:t>
            </a:r>
          </a:p>
          <a:p>
            <a:pPr algn="just"/>
            <a:endParaRPr lang="es-CO" sz="3200" dirty="0">
              <a:latin typeface="Arial" panose="020B0604020202020204" pitchFamily="34" charset="0"/>
              <a:cs typeface="Arial" panose="020B0604020202020204" pitchFamily="34" charset="0"/>
            </a:endParaRPr>
          </a:p>
          <a:p>
            <a:endParaRPr lang="es-CO" dirty="0"/>
          </a:p>
        </p:txBody>
      </p:sp>
      <p:pic>
        <p:nvPicPr>
          <p:cNvPr id="4" name="Marcador de contenido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365125"/>
            <a:ext cx="1323703" cy="1323703"/>
          </a:xfrm>
          <a:prstGeom prst="rect">
            <a:avLst/>
          </a:prstGeom>
        </p:spPr>
      </p:pic>
    </p:spTree>
    <p:extLst>
      <p:ext uri="{BB962C8B-B14F-4D97-AF65-F5344CB8AC3E}">
        <p14:creationId xmlns:p14="http://schemas.microsoft.com/office/powerpoint/2010/main" val="1778000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a:t>6. </a:t>
            </a:r>
            <a:r>
              <a:rPr lang="es-CO" b="1" dirty="0"/>
              <a:t>ELECCIÓN DE </a:t>
            </a:r>
            <a:r>
              <a:rPr lang="es-CO" b="1" dirty="0" smtClean="0"/>
              <a:t>CONTADOR</a:t>
            </a:r>
            <a:endParaRPr lang="es-CO" b="1" dirty="0"/>
          </a:p>
        </p:txBody>
      </p:sp>
      <p:sp>
        <p:nvSpPr>
          <p:cNvPr id="3" name="Marcador de contenido 2"/>
          <p:cNvSpPr>
            <a:spLocks noGrp="1"/>
          </p:cNvSpPr>
          <p:nvPr>
            <p:ph idx="1"/>
          </p:nvPr>
        </p:nvSpPr>
        <p:spPr/>
        <p:txBody>
          <a:bodyPr/>
          <a:lstStyle/>
          <a:p>
            <a:pPr algn="just"/>
            <a:r>
              <a:rPr lang="es-CO" dirty="0"/>
              <a:t>Es el espacio para elegir a </a:t>
            </a:r>
            <a:r>
              <a:rPr lang="es-CO" dirty="0" smtClean="0"/>
              <a:t>contador, </a:t>
            </a:r>
            <a:r>
              <a:rPr lang="es-CO" dirty="0"/>
              <a:t>puedes </a:t>
            </a:r>
            <a:r>
              <a:rPr lang="es-CO" dirty="0" smtClean="0"/>
              <a:t>escribir el nombre de la persona que escoges, a través del chat de la plataforma</a:t>
            </a:r>
            <a:endParaRPr lang="es-CO" dirty="0"/>
          </a:p>
          <a:p>
            <a:endParaRPr lang="es-CO" dirty="0"/>
          </a:p>
          <a:p>
            <a:endParaRPr lang="es-CO" dirty="0"/>
          </a:p>
          <a:p>
            <a:r>
              <a:rPr lang="es-CO" dirty="0"/>
              <a:t> </a:t>
            </a: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4504" y="2820545"/>
            <a:ext cx="5325428" cy="1517355"/>
          </a:xfrm>
          <a:prstGeom prst="rect">
            <a:avLst/>
          </a:prstGeom>
        </p:spPr>
      </p:pic>
      <p:sp>
        <p:nvSpPr>
          <p:cNvPr id="7" name="Elipse 6"/>
          <p:cNvSpPr/>
          <p:nvPr/>
        </p:nvSpPr>
        <p:spPr>
          <a:xfrm>
            <a:off x="5132715" y="3105510"/>
            <a:ext cx="793631" cy="690113"/>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0529247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a:t>7. </a:t>
            </a:r>
            <a:r>
              <a:rPr lang="es-CO" b="1" dirty="0"/>
              <a:t>PROPOSICIONES Y VARIOS</a:t>
            </a:r>
          </a:p>
        </p:txBody>
      </p:sp>
      <p:sp>
        <p:nvSpPr>
          <p:cNvPr id="3" name="Marcador de contenido 2"/>
          <p:cNvSpPr>
            <a:spLocks noGrp="1"/>
          </p:cNvSpPr>
          <p:nvPr>
            <p:ph idx="1"/>
          </p:nvPr>
        </p:nvSpPr>
        <p:spPr/>
        <p:txBody>
          <a:bodyPr>
            <a:normAutofit/>
          </a:bodyPr>
          <a:lstStyle/>
          <a:p>
            <a:pPr algn="just"/>
            <a:r>
              <a:rPr lang="es-CO" sz="3200" dirty="0"/>
              <a:t>En este momento se escucharan las propuestas que tengas para que el Colegio tenga un mejor funcionamiento en </a:t>
            </a:r>
            <a:r>
              <a:rPr lang="es-CO" sz="3200" dirty="0" smtClean="0"/>
              <a:t>2022, </a:t>
            </a:r>
            <a:r>
              <a:rPr lang="es-CO" sz="3200" dirty="0"/>
              <a:t>si deseas hacer tu exposición a la asamblea puedes levantar la mano, desde la plataforma.</a:t>
            </a:r>
          </a:p>
          <a:p>
            <a:pPr marL="0" indent="0" algn="just">
              <a:buNone/>
            </a:pPr>
            <a:endParaRPr lang="es-CO" sz="3200" dirty="0"/>
          </a:p>
          <a:p>
            <a:pPr algn="just"/>
            <a:r>
              <a:rPr lang="es-CO" sz="3200" dirty="0"/>
              <a:t>Prendes tu cámara, enciendes el micrófono cuando quien preside la asamblea te dé el uso de la palabra. Una vez finalices, apagas nuevamente la cámara y el micrófono.</a:t>
            </a:r>
          </a:p>
        </p:txBody>
      </p:sp>
    </p:spTree>
    <p:extLst>
      <p:ext uri="{BB962C8B-B14F-4D97-AF65-F5344CB8AC3E}">
        <p14:creationId xmlns:p14="http://schemas.microsoft.com/office/powerpoint/2010/main" val="404127072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199</TotalTime>
  <Words>1348</Words>
  <Application>Microsoft Office PowerPoint</Application>
  <PresentationFormat>Panorámica</PresentationFormat>
  <Paragraphs>84</Paragraphs>
  <Slides>23</Slides>
  <Notes>0</Notes>
  <HiddenSlides>0</HiddenSlides>
  <MMClips>0</MMClips>
  <ScaleCrop>false</ScaleCrop>
  <HeadingPairs>
    <vt:vector size="8" baseType="variant">
      <vt:variant>
        <vt:lpstr>Fuentes usadas</vt:lpstr>
      </vt:variant>
      <vt:variant>
        <vt:i4>5</vt:i4>
      </vt:variant>
      <vt:variant>
        <vt:lpstr>Tema</vt:lpstr>
      </vt:variant>
      <vt:variant>
        <vt:i4>1</vt:i4>
      </vt:variant>
      <vt:variant>
        <vt:lpstr>Servidores OLE incrustados</vt:lpstr>
      </vt:variant>
      <vt:variant>
        <vt:i4>1</vt:i4>
      </vt:variant>
      <vt:variant>
        <vt:lpstr>Títulos de diapositiva</vt:lpstr>
      </vt:variant>
      <vt:variant>
        <vt:i4>23</vt:i4>
      </vt:variant>
    </vt:vector>
  </HeadingPairs>
  <TitlesOfParts>
    <vt:vector size="30" baseType="lpstr">
      <vt:lpstr>Arial</vt:lpstr>
      <vt:lpstr>Baskerville Old Face</vt:lpstr>
      <vt:lpstr>Calibri</vt:lpstr>
      <vt:lpstr>Calibri Light</vt:lpstr>
      <vt:lpstr>Times New Roman</vt:lpstr>
      <vt:lpstr>Tema de Office</vt:lpstr>
      <vt:lpstr>Imagen de mapa de bits</vt:lpstr>
      <vt:lpstr>ASAMBLEA ORDINARIA 2022</vt:lpstr>
      <vt:lpstr>PARA TENER EN CUENTA: </vt:lpstr>
      <vt:lpstr>ORDEN DEL DÍA</vt:lpstr>
      <vt:lpstr>1. VERIFICACIÓN DE QUÓRUM</vt:lpstr>
      <vt:lpstr>2. ELECCIÓN DE PRESIDENTE  - SECRETARIO DE LA ASAMBLEA</vt:lpstr>
      <vt:lpstr>3. INFORME DE ACTIVIDADES 2021</vt:lpstr>
      <vt:lpstr>             INFORME DE ACTIVIDADES 2021</vt:lpstr>
      <vt:lpstr>          INFORME DE ACTIVIDADES 2021</vt:lpstr>
      <vt:lpstr>            INFORME DE ACTIVIDADES 2021</vt:lpstr>
      <vt:lpstr>INFORME DE ACTIVIDADES 2021</vt:lpstr>
      <vt:lpstr>                 INFORME DE ACTIVIDADES 2021</vt:lpstr>
      <vt:lpstr>              INFORME DE ACTIVIDADES 2021</vt:lpstr>
      <vt:lpstr>            INFORME DE ACTIVIDADES 2021</vt:lpstr>
      <vt:lpstr>                INFORME DE ACTIVIDADES 2021</vt:lpstr>
      <vt:lpstr>            INFORME DE ACTIVIDADES 2021</vt:lpstr>
      <vt:lpstr>                INFORME DE ACTIVIDADES 2021</vt:lpstr>
      <vt:lpstr> INFO  INFORME DE ACTIVIDADES 2021</vt:lpstr>
      <vt:lpstr> INFO   INFORME DE ACTIVIDADES 2021</vt:lpstr>
      <vt:lpstr>           FIESTA DE FIN DE AÑO</vt:lpstr>
      <vt:lpstr>            FIESTA DE FIN DE AÑO</vt:lpstr>
      <vt:lpstr>            INFORME DE ACTIVIDADES 202</vt:lpstr>
      <vt:lpstr>6. ELECCIÓN DE CONTADOR</vt:lpstr>
      <vt:lpstr>7. PROPOSICIONES Y VARIOS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ASAMBLEA ORDINARIA 2022</dc:title>
  <dc:creator>magdalena otero davila</dc:creator>
  <cp:lastModifiedBy>magdalena otero davila</cp:lastModifiedBy>
  <cp:revision>37</cp:revision>
  <dcterms:created xsi:type="dcterms:W3CDTF">2022-03-02T13:31:14Z</dcterms:created>
  <dcterms:modified xsi:type="dcterms:W3CDTF">2022-03-02T16:50:27Z</dcterms:modified>
</cp:coreProperties>
</file>